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94" autoAdjust="0"/>
  </p:normalViewPr>
  <p:slideViewPr>
    <p:cSldViewPr>
      <p:cViewPr varScale="1">
        <p:scale>
          <a:sx n="106" d="100"/>
          <a:sy n="106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DC58AC-261A-4D30-9969-B852E985946E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EF8E4-9E04-4122-8853-6F5A571301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6979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0EF8E4-9E04-4122-8853-6F5A57130124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173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2910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4693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3900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8197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37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4483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550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0508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1306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905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4388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A0570-67F4-4EDA-AA12-BCA220C50B2D}" type="datetimeFigureOut">
              <a:rPr lang="pt-BR" smtClean="0"/>
              <a:t>04/01/2025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66F88-B0F0-4CBF-B05C-3E6B46D392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9730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45">
            <a:extLst>
              <a:ext uri="{FF2B5EF4-FFF2-40B4-BE49-F238E27FC236}">
                <a16:creationId xmlns:a16="http://schemas.microsoft.com/office/drawing/2014/main" id="{CF01A18D-C34F-2C25-9684-D4AE76CC45BF}"/>
              </a:ext>
            </a:extLst>
          </p:cNvPr>
          <p:cNvSpPr>
            <a:spLocks noChangeShapeType="1"/>
          </p:cNvSpPr>
          <p:nvPr/>
        </p:nvSpPr>
        <p:spPr bwMode="auto">
          <a:xfrm>
            <a:off x="2731534" y="1686053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4" name="Line 45">
            <a:extLst>
              <a:ext uri="{FF2B5EF4-FFF2-40B4-BE49-F238E27FC236}">
                <a16:creationId xmlns:a16="http://schemas.microsoft.com/office/drawing/2014/main" id="{844AD8A7-B531-6C3F-8E43-3B34DDC07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195736" y="1731109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3" name="Line 45"/>
          <p:cNvSpPr>
            <a:spLocks noChangeShapeType="1"/>
          </p:cNvSpPr>
          <p:nvPr/>
        </p:nvSpPr>
        <p:spPr bwMode="auto">
          <a:xfrm>
            <a:off x="323528" y="1693124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4" name="Line 45"/>
          <p:cNvSpPr>
            <a:spLocks noChangeShapeType="1"/>
          </p:cNvSpPr>
          <p:nvPr/>
        </p:nvSpPr>
        <p:spPr bwMode="auto">
          <a:xfrm>
            <a:off x="899592" y="1686053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19" name="Line 45"/>
          <p:cNvSpPr>
            <a:spLocks noChangeShapeType="1"/>
          </p:cNvSpPr>
          <p:nvPr/>
        </p:nvSpPr>
        <p:spPr bwMode="auto">
          <a:xfrm>
            <a:off x="1510589" y="1689534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4" name="Line 18"/>
          <p:cNvSpPr>
            <a:spLocks noChangeShapeType="1"/>
          </p:cNvSpPr>
          <p:nvPr/>
        </p:nvSpPr>
        <p:spPr bwMode="auto">
          <a:xfrm>
            <a:off x="7596336" y="1763562"/>
            <a:ext cx="0" cy="110233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 b="0"/>
          </a:p>
        </p:txBody>
      </p:sp>
      <p:sp>
        <p:nvSpPr>
          <p:cNvPr id="52" name="Line 180"/>
          <p:cNvSpPr>
            <a:spLocks noChangeShapeType="1"/>
          </p:cNvSpPr>
          <p:nvPr/>
        </p:nvSpPr>
        <p:spPr bwMode="auto">
          <a:xfrm>
            <a:off x="6306536" y="1637188"/>
            <a:ext cx="0" cy="21590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6" name="AutoShape 48"/>
          <p:cNvSpPr>
            <a:spLocks noChangeArrowheads="1"/>
          </p:cNvSpPr>
          <p:nvPr/>
        </p:nvSpPr>
        <p:spPr bwMode="auto">
          <a:xfrm>
            <a:off x="610145" y="1349281"/>
            <a:ext cx="577479" cy="3810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Produção</a:t>
            </a:r>
            <a:endParaRPr lang="en-US" b="0" dirty="0"/>
          </a:p>
          <a:p>
            <a:r>
              <a:rPr lang="en-US" b="0" dirty="0" err="1"/>
              <a:t>Linha</a:t>
            </a:r>
            <a:r>
              <a:rPr lang="en-US" b="0" dirty="0"/>
              <a:t> </a:t>
            </a:r>
            <a:r>
              <a:rPr lang="en-US" b="0" dirty="0" err="1"/>
              <a:t>Nutrição</a:t>
            </a:r>
            <a:endParaRPr lang="pt-BR" b="0" dirty="0"/>
          </a:p>
        </p:txBody>
      </p:sp>
      <p:sp>
        <p:nvSpPr>
          <p:cNvPr id="19" name="AutoShape 15"/>
          <p:cNvSpPr>
            <a:spLocks noChangeArrowheads="1"/>
          </p:cNvSpPr>
          <p:nvPr/>
        </p:nvSpPr>
        <p:spPr bwMode="auto">
          <a:xfrm>
            <a:off x="7921244" y="1836991"/>
            <a:ext cx="465685" cy="335931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CRC</a:t>
            </a:r>
          </a:p>
          <a:p>
            <a:r>
              <a:rPr lang="en-US" b="0" dirty="0"/>
              <a:t>Telemarketing</a:t>
            </a:r>
            <a:endParaRPr lang="pt-BR" b="0" dirty="0"/>
          </a:p>
        </p:txBody>
      </p:sp>
      <p:sp>
        <p:nvSpPr>
          <p:cNvPr id="25" name="AutoShape 65"/>
          <p:cNvSpPr>
            <a:spLocks noChangeArrowheads="1"/>
          </p:cNvSpPr>
          <p:nvPr/>
        </p:nvSpPr>
        <p:spPr bwMode="auto">
          <a:xfrm>
            <a:off x="3027519" y="1865014"/>
            <a:ext cx="491562" cy="340744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Faturamento</a:t>
            </a:r>
          </a:p>
        </p:txBody>
      </p:sp>
      <p:sp>
        <p:nvSpPr>
          <p:cNvPr id="29" name="AutoShape 56"/>
          <p:cNvSpPr>
            <a:spLocks noChangeArrowheads="1"/>
          </p:cNvSpPr>
          <p:nvPr/>
        </p:nvSpPr>
        <p:spPr bwMode="auto">
          <a:xfrm>
            <a:off x="1920788" y="2268704"/>
            <a:ext cx="525961" cy="30890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Treinamentos </a:t>
            </a:r>
          </a:p>
        </p:txBody>
      </p:sp>
      <p:sp>
        <p:nvSpPr>
          <p:cNvPr id="31" name="AutoShape 118"/>
          <p:cNvSpPr>
            <a:spLocks noChangeArrowheads="1"/>
          </p:cNvSpPr>
          <p:nvPr/>
        </p:nvSpPr>
        <p:spPr bwMode="auto">
          <a:xfrm>
            <a:off x="1920788" y="2648106"/>
            <a:ext cx="520070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Folha de </a:t>
            </a:r>
          </a:p>
          <a:p>
            <a:r>
              <a:rPr lang="pt-BR" b="0" dirty="0"/>
              <a:t>Pagamento</a:t>
            </a:r>
          </a:p>
        </p:txBody>
      </p:sp>
      <p:sp>
        <p:nvSpPr>
          <p:cNvPr id="32" name="AutoShape 9"/>
          <p:cNvSpPr>
            <a:spLocks noChangeArrowheads="1"/>
          </p:cNvSpPr>
          <p:nvPr/>
        </p:nvSpPr>
        <p:spPr bwMode="auto">
          <a:xfrm>
            <a:off x="5476109" y="2278553"/>
            <a:ext cx="575692" cy="358775"/>
          </a:xfrm>
          <a:prstGeom prst="flowChartAlternateProcess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b="0" dirty="0" err="1"/>
              <a:t>Representação</a:t>
            </a:r>
            <a:endParaRPr lang="en-US" b="0" dirty="0"/>
          </a:p>
          <a:p>
            <a:r>
              <a:rPr lang="en-US" b="0" dirty="0" err="1"/>
              <a:t>Comercial</a:t>
            </a:r>
            <a:endParaRPr lang="pt-BR" b="0" dirty="0"/>
          </a:p>
        </p:txBody>
      </p:sp>
      <p:sp>
        <p:nvSpPr>
          <p:cNvPr id="33" name="AutoShape 98"/>
          <p:cNvSpPr>
            <a:spLocks noChangeArrowheads="1"/>
          </p:cNvSpPr>
          <p:nvPr/>
        </p:nvSpPr>
        <p:spPr bwMode="auto">
          <a:xfrm>
            <a:off x="6082883" y="2287097"/>
            <a:ext cx="644256" cy="365125"/>
          </a:xfrm>
          <a:prstGeom prst="flowChartAlternateProcess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b="0" dirty="0"/>
              <a:t> </a:t>
            </a:r>
            <a:r>
              <a:rPr lang="en-US" b="0" dirty="0" err="1"/>
              <a:t>Distribuição</a:t>
            </a:r>
            <a:r>
              <a:rPr lang="en-US" b="0" dirty="0"/>
              <a:t>/</a:t>
            </a:r>
          </a:p>
          <a:p>
            <a:r>
              <a:rPr lang="en-US" b="0" dirty="0" err="1"/>
              <a:t>Representação</a:t>
            </a:r>
            <a:endParaRPr lang="en-US" b="0" dirty="0"/>
          </a:p>
          <a:p>
            <a:r>
              <a:rPr lang="en-US" b="0" dirty="0" err="1"/>
              <a:t>Comercial</a:t>
            </a:r>
            <a:endParaRPr lang="pt-BR" b="0" dirty="0"/>
          </a:p>
        </p:txBody>
      </p:sp>
      <p:sp>
        <p:nvSpPr>
          <p:cNvPr id="36" name="AutoShape 47"/>
          <p:cNvSpPr>
            <a:spLocks noChangeArrowheads="1"/>
          </p:cNvSpPr>
          <p:nvPr/>
        </p:nvSpPr>
        <p:spPr bwMode="auto">
          <a:xfrm>
            <a:off x="43947" y="1352456"/>
            <a:ext cx="539726" cy="3810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Laboratório</a:t>
            </a:r>
            <a:r>
              <a:rPr lang="en-US" b="0" dirty="0"/>
              <a:t> e</a:t>
            </a:r>
          </a:p>
          <a:p>
            <a:r>
              <a:rPr lang="en-US" b="0" dirty="0" err="1"/>
              <a:t>Produção</a:t>
            </a:r>
            <a:endParaRPr lang="en-US" b="0" dirty="0"/>
          </a:p>
          <a:p>
            <a:r>
              <a:rPr lang="en-US" b="0" dirty="0" err="1"/>
              <a:t>Linha</a:t>
            </a:r>
            <a:r>
              <a:rPr lang="en-US" b="0" dirty="0"/>
              <a:t> </a:t>
            </a:r>
            <a:r>
              <a:rPr lang="en-US" b="0" dirty="0" err="1"/>
              <a:t>Saúde</a:t>
            </a:r>
            <a:endParaRPr lang="pt-BR" b="0" dirty="0"/>
          </a:p>
        </p:txBody>
      </p:sp>
      <p:sp>
        <p:nvSpPr>
          <p:cNvPr id="37" name="AutoShape 42"/>
          <p:cNvSpPr>
            <a:spLocks noChangeArrowheads="1"/>
          </p:cNvSpPr>
          <p:nvPr/>
        </p:nvSpPr>
        <p:spPr bwMode="auto">
          <a:xfrm>
            <a:off x="35758" y="4820745"/>
            <a:ext cx="1762330" cy="17042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Staff </a:t>
            </a:r>
            <a:r>
              <a:rPr lang="en-US" b="0" dirty="0" err="1"/>
              <a:t>Técnico</a:t>
            </a:r>
            <a:r>
              <a:rPr lang="en-US" b="0" dirty="0"/>
              <a:t> </a:t>
            </a:r>
            <a:r>
              <a:rPr lang="en-US" b="0" dirty="0" err="1"/>
              <a:t>Produção</a:t>
            </a:r>
            <a:endParaRPr lang="en-US" b="0" dirty="0"/>
          </a:p>
        </p:txBody>
      </p:sp>
      <p:sp>
        <p:nvSpPr>
          <p:cNvPr id="43" name="AutoShape 31"/>
          <p:cNvSpPr>
            <a:spLocks noChangeArrowheads="1"/>
          </p:cNvSpPr>
          <p:nvPr/>
        </p:nvSpPr>
        <p:spPr bwMode="auto">
          <a:xfrm>
            <a:off x="610145" y="1856190"/>
            <a:ext cx="577479" cy="372962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/>
              <a:t>Sal</a:t>
            </a:r>
            <a:endParaRPr lang="pt-BR" b="0"/>
          </a:p>
        </p:txBody>
      </p:sp>
      <p:sp>
        <p:nvSpPr>
          <p:cNvPr id="44" name="AutoShape 35"/>
          <p:cNvSpPr>
            <a:spLocks noChangeArrowheads="1"/>
          </p:cNvSpPr>
          <p:nvPr/>
        </p:nvSpPr>
        <p:spPr bwMode="auto">
          <a:xfrm>
            <a:off x="610145" y="3726959"/>
            <a:ext cx="577479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/>
              <a:t>Armazenagem</a:t>
            </a:r>
            <a:endParaRPr lang="pt-BR" b="0"/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>
            <a:off x="7703971" y="1618833"/>
            <a:ext cx="0" cy="21590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54" name="AutoShape 38"/>
          <p:cNvSpPr>
            <a:spLocks noChangeArrowheads="1"/>
          </p:cNvSpPr>
          <p:nvPr/>
        </p:nvSpPr>
        <p:spPr bwMode="auto">
          <a:xfrm>
            <a:off x="43948" y="3368184"/>
            <a:ext cx="545348" cy="2889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Carga</a:t>
            </a:r>
            <a:r>
              <a:rPr lang="en-US" b="0" dirty="0"/>
              <a:t>/</a:t>
            </a:r>
          </a:p>
          <a:p>
            <a:r>
              <a:rPr lang="en-US" b="0" dirty="0" err="1"/>
              <a:t>Descarga</a:t>
            </a:r>
            <a:endParaRPr lang="en-US" b="0" dirty="0"/>
          </a:p>
        </p:txBody>
      </p:sp>
      <p:sp>
        <p:nvSpPr>
          <p:cNvPr id="55" name="AutoShape 36"/>
          <p:cNvSpPr>
            <a:spLocks noChangeArrowheads="1"/>
          </p:cNvSpPr>
          <p:nvPr/>
        </p:nvSpPr>
        <p:spPr bwMode="auto">
          <a:xfrm>
            <a:off x="43947" y="1856189"/>
            <a:ext cx="545348" cy="374093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UTL</a:t>
            </a:r>
            <a:br>
              <a:rPr lang="en-US" b="0" dirty="0"/>
            </a:br>
            <a:r>
              <a:rPr lang="en-US" b="0" dirty="0" err="1"/>
              <a:t>Homeopatia</a:t>
            </a:r>
            <a:r>
              <a:rPr lang="en-US" b="0" dirty="0"/>
              <a:t> p/</a:t>
            </a:r>
            <a:br>
              <a:rPr lang="en-US" b="0" dirty="0"/>
            </a:br>
            <a:r>
              <a:rPr lang="en-US" b="0" dirty="0" err="1"/>
              <a:t>incorporação</a:t>
            </a:r>
            <a:endParaRPr lang="pt-BR" b="0" dirty="0"/>
          </a:p>
        </p:txBody>
      </p:sp>
      <p:sp>
        <p:nvSpPr>
          <p:cNvPr id="56" name="AutoShape 40"/>
          <p:cNvSpPr>
            <a:spLocks noChangeArrowheads="1"/>
          </p:cNvSpPr>
          <p:nvPr/>
        </p:nvSpPr>
        <p:spPr bwMode="auto">
          <a:xfrm>
            <a:off x="43948" y="2288684"/>
            <a:ext cx="545348" cy="2889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UTS</a:t>
            </a:r>
            <a:br>
              <a:rPr lang="en-US" b="0" dirty="0"/>
            </a:br>
            <a:r>
              <a:rPr lang="en-US" b="0" dirty="0"/>
              <a:t>Grandes </a:t>
            </a:r>
          </a:p>
          <a:p>
            <a:r>
              <a:rPr lang="en-US" b="0" dirty="0" err="1"/>
              <a:t>Animais</a:t>
            </a:r>
            <a:endParaRPr lang="pt-BR" b="0" dirty="0"/>
          </a:p>
        </p:txBody>
      </p:sp>
      <p:sp>
        <p:nvSpPr>
          <p:cNvPr id="57" name="AutoShape 87"/>
          <p:cNvSpPr>
            <a:spLocks noChangeArrowheads="1"/>
          </p:cNvSpPr>
          <p:nvPr/>
        </p:nvSpPr>
        <p:spPr bwMode="auto">
          <a:xfrm>
            <a:off x="43948" y="3007822"/>
            <a:ext cx="543941" cy="2889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Armazenagem</a:t>
            </a:r>
            <a:endParaRPr lang="pt-BR" b="0" dirty="0"/>
          </a:p>
        </p:txBody>
      </p:sp>
      <p:sp>
        <p:nvSpPr>
          <p:cNvPr id="58" name="AutoShape 203"/>
          <p:cNvSpPr>
            <a:spLocks noChangeArrowheads="1"/>
          </p:cNvSpPr>
          <p:nvPr/>
        </p:nvSpPr>
        <p:spPr bwMode="auto">
          <a:xfrm>
            <a:off x="43947" y="2649047"/>
            <a:ext cx="543942" cy="2889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PET</a:t>
            </a:r>
            <a:endParaRPr lang="pt-BR" b="0" dirty="0"/>
          </a:p>
        </p:txBody>
      </p:sp>
      <p:sp>
        <p:nvSpPr>
          <p:cNvPr id="59" name="AutoShape 205"/>
          <p:cNvSpPr>
            <a:spLocks noChangeArrowheads="1"/>
          </p:cNvSpPr>
          <p:nvPr/>
        </p:nvSpPr>
        <p:spPr bwMode="auto">
          <a:xfrm>
            <a:off x="610146" y="2287097"/>
            <a:ext cx="576064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Ração</a:t>
            </a:r>
            <a:r>
              <a:rPr lang="en-US" b="0" dirty="0"/>
              <a:t>/</a:t>
            </a:r>
          </a:p>
          <a:p>
            <a:r>
              <a:rPr lang="en-US" b="0" dirty="0" err="1"/>
              <a:t>Proteinados</a:t>
            </a:r>
            <a:endParaRPr lang="pt-BR" b="0" dirty="0"/>
          </a:p>
        </p:txBody>
      </p:sp>
      <p:sp>
        <p:nvSpPr>
          <p:cNvPr id="60" name="AutoShape 206"/>
          <p:cNvSpPr>
            <a:spLocks noChangeArrowheads="1"/>
          </p:cNvSpPr>
          <p:nvPr/>
        </p:nvSpPr>
        <p:spPr bwMode="auto">
          <a:xfrm>
            <a:off x="610146" y="2629997"/>
            <a:ext cx="576064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/>
              <a:t>Premix</a:t>
            </a:r>
            <a:endParaRPr lang="pt-BR" b="0"/>
          </a:p>
        </p:txBody>
      </p:sp>
      <p:sp>
        <p:nvSpPr>
          <p:cNvPr id="61" name="AutoShape 207"/>
          <p:cNvSpPr>
            <a:spLocks noChangeArrowheads="1"/>
          </p:cNvSpPr>
          <p:nvPr/>
        </p:nvSpPr>
        <p:spPr bwMode="auto">
          <a:xfrm>
            <a:off x="610146" y="2990359"/>
            <a:ext cx="576064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/>
              <a:t>Concentrados</a:t>
            </a:r>
            <a:endParaRPr lang="pt-BR" b="0"/>
          </a:p>
        </p:txBody>
      </p:sp>
      <p:sp>
        <p:nvSpPr>
          <p:cNvPr id="62" name="AutoShape 208"/>
          <p:cNvSpPr>
            <a:spLocks noChangeArrowheads="1"/>
          </p:cNvSpPr>
          <p:nvPr/>
        </p:nvSpPr>
        <p:spPr bwMode="auto">
          <a:xfrm>
            <a:off x="610146" y="3350722"/>
            <a:ext cx="576064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Extrusados</a:t>
            </a:r>
            <a:r>
              <a:rPr lang="en-US" b="0" dirty="0"/>
              <a:t>/</a:t>
            </a:r>
          </a:p>
          <a:p>
            <a:r>
              <a:rPr lang="en-US" b="0" dirty="0" err="1"/>
              <a:t>Peletizados</a:t>
            </a:r>
            <a:endParaRPr lang="pt-BR" b="0" dirty="0"/>
          </a:p>
        </p:txBody>
      </p:sp>
      <p:sp>
        <p:nvSpPr>
          <p:cNvPr id="63" name="Line 21"/>
          <p:cNvSpPr>
            <a:spLocks noChangeShapeType="1"/>
          </p:cNvSpPr>
          <p:nvPr/>
        </p:nvSpPr>
        <p:spPr bwMode="auto">
          <a:xfrm>
            <a:off x="5291386" y="1703863"/>
            <a:ext cx="0" cy="215900"/>
          </a:xfrm>
          <a:prstGeom prst="line">
            <a:avLst/>
          </a:prstGeom>
          <a:noFill/>
          <a:ln w="19050" cap="rnd">
            <a:solidFill>
              <a:schemeClr val="bg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67" name="AutoShape 238"/>
          <p:cNvSpPr>
            <a:spLocks noChangeArrowheads="1"/>
          </p:cNvSpPr>
          <p:nvPr/>
        </p:nvSpPr>
        <p:spPr bwMode="auto">
          <a:xfrm>
            <a:off x="3059258" y="2635755"/>
            <a:ext cx="481020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Compras</a:t>
            </a:r>
            <a:r>
              <a:rPr lang="en-US" b="0" dirty="0"/>
              <a:t> e</a:t>
            </a:r>
          </a:p>
          <a:p>
            <a:r>
              <a:rPr lang="en-US" b="0" dirty="0" err="1"/>
              <a:t>Almoxarifado</a:t>
            </a:r>
            <a:endParaRPr lang="pt-BR" b="0" dirty="0"/>
          </a:p>
        </p:txBody>
      </p:sp>
      <p:sp>
        <p:nvSpPr>
          <p:cNvPr id="70" name="AutoShape 25"/>
          <p:cNvSpPr>
            <a:spLocks noChangeArrowheads="1"/>
          </p:cNvSpPr>
          <p:nvPr/>
        </p:nvSpPr>
        <p:spPr bwMode="auto">
          <a:xfrm>
            <a:off x="5472833" y="788175"/>
            <a:ext cx="3535447" cy="4540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Comercial</a:t>
            </a:r>
            <a:r>
              <a:rPr lang="en-US" sz="1200" dirty="0"/>
              <a:t> e Marketing</a:t>
            </a:r>
            <a:endParaRPr lang="pt-BR" sz="1200" dirty="0"/>
          </a:p>
        </p:txBody>
      </p:sp>
      <p:sp>
        <p:nvSpPr>
          <p:cNvPr id="71" name="AutoShape 83"/>
          <p:cNvSpPr>
            <a:spLocks noChangeArrowheads="1"/>
          </p:cNvSpPr>
          <p:nvPr/>
        </p:nvSpPr>
        <p:spPr bwMode="auto">
          <a:xfrm>
            <a:off x="1920788" y="788176"/>
            <a:ext cx="3411235" cy="454024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200" dirty="0" err="1"/>
              <a:t>Administrativo</a:t>
            </a:r>
            <a:r>
              <a:rPr lang="en-US" sz="1200" dirty="0"/>
              <a:t> </a:t>
            </a:r>
            <a:r>
              <a:rPr lang="en-US" sz="1200" dirty="0" err="1"/>
              <a:t>Financeiro</a:t>
            </a:r>
            <a:endParaRPr lang="pt-BR" sz="1200" dirty="0"/>
          </a:p>
        </p:txBody>
      </p:sp>
      <p:sp>
        <p:nvSpPr>
          <p:cNvPr id="72" name="AutoShape 50"/>
          <p:cNvSpPr>
            <a:spLocks noChangeArrowheads="1"/>
          </p:cNvSpPr>
          <p:nvPr/>
        </p:nvSpPr>
        <p:spPr bwMode="auto">
          <a:xfrm>
            <a:off x="35758" y="764704"/>
            <a:ext cx="1768077" cy="45402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200" dirty="0"/>
              <a:t>Técnico e </a:t>
            </a:r>
            <a:r>
              <a:rPr lang="en-US" sz="1200" dirty="0" err="1"/>
              <a:t>Produção</a:t>
            </a:r>
            <a:endParaRPr lang="pt-BR" sz="1200" dirty="0"/>
          </a:p>
        </p:txBody>
      </p:sp>
      <p:sp>
        <p:nvSpPr>
          <p:cNvPr id="74" name="AutoShape 238"/>
          <p:cNvSpPr>
            <a:spLocks noChangeArrowheads="1"/>
          </p:cNvSpPr>
          <p:nvPr/>
        </p:nvSpPr>
        <p:spPr bwMode="auto">
          <a:xfrm>
            <a:off x="8493152" y="6693942"/>
            <a:ext cx="614955" cy="161726"/>
          </a:xfrm>
          <a:prstGeom prst="flowChartAlternateProcess">
            <a:avLst/>
          </a:prstGeom>
          <a:noFill/>
          <a:ln w="9525">
            <a:noFill/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>
                <a:solidFill>
                  <a:srgbClr val="FF0000"/>
                </a:solidFill>
              </a:rPr>
              <a:t>*</a:t>
            </a:r>
            <a:r>
              <a:rPr lang="pt-BR" dirty="0"/>
              <a:t> terceiros </a:t>
            </a:r>
          </a:p>
        </p:txBody>
      </p:sp>
      <p:sp>
        <p:nvSpPr>
          <p:cNvPr id="81" name="AutoShape 48"/>
          <p:cNvSpPr>
            <a:spLocks noChangeArrowheads="1"/>
          </p:cNvSpPr>
          <p:nvPr/>
        </p:nvSpPr>
        <p:spPr bwMode="auto">
          <a:xfrm>
            <a:off x="1223090" y="1351148"/>
            <a:ext cx="575531" cy="380891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Manutenção</a:t>
            </a:r>
            <a:endParaRPr lang="pt-BR" b="0" dirty="0"/>
          </a:p>
        </p:txBody>
      </p:sp>
      <p:sp>
        <p:nvSpPr>
          <p:cNvPr id="82" name="AutoShape 31"/>
          <p:cNvSpPr>
            <a:spLocks noChangeArrowheads="1"/>
          </p:cNvSpPr>
          <p:nvPr/>
        </p:nvSpPr>
        <p:spPr bwMode="auto">
          <a:xfrm>
            <a:off x="1223090" y="1853088"/>
            <a:ext cx="575531" cy="36587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Manutenção</a:t>
            </a:r>
            <a:endParaRPr lang="en-US" b="0" dirty="0"/>
          </a:p>
          <a:p>
            <a:r>
              <a:rPr lang="en-US" b="0" dirty="0" err="1"/>
              <a:t>Elétrica</a:t>
            </a:r>
            <a:endParaRPr lang="pt-BR" b="0" dirty="0"/>
          </a:p>
        </p:txBody>
      </p:sp>
      <p:sp>
        <p:nvSpPr>
          <p:cNvPr id="94" name="AutoShape 240"/>
          <p:cNvSpPr>
            <a:spLocks noChangeArrowheads="1"/>
          </p:cNvSpPr>
          <p:nvPr/>
        </p:nvSpPr>
        <p:spPr bwMode="auto">
          <a:xfrm>
            <a:off x="3608654" y="2265722"/>
            <a:ext cx="530504" cy="330161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Crédito</a:t>
            </a:r>
            <a:r>
              <a:rPr lang="en-US" b="0" dirty="0"/>
              <a:t> e</a:t>
            </a:r>
          </a:p>
          <a:p>
            <a:r>
              <a:rPr lang="en-US" b="0" dirty="0" err="1"/>
              <a:t>Cobrança</a:t>
            </a:r>
            <a:endParaRPr lang="en-US" b="0" dirty="0"/>
          </a:p>
        </p:txBody>
      </p:sp>
      <p:sp>
        <p:nvSpPr>
          <p:cNvPr id="100" name="AutoShape 97"/>
          <p:cNvSpPr>
            <a:spLocks noChangeArrowheads="1"/>
          </p:cNvSpPr>
          <p:nvPr/>
        </p:nvSpPr>
        <p:spPr bwMode="auto">
          <a:xfrm>
            <a:off x="8458631" y="2284195"/>
            <a:ext cx="564902" cy="315366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Publicidade</a:t>
            </a:r>
            <a:r>
              <a:rPr lang="en-US" b="0" dirty="0"/>
              <a:t> e</a:t>
            </a:r>
          </a:p>
          <a:p>
            <a:r>
              <a:rPr lang="en-US" b="0" dirty="0"/>
              <a:t>Propaganda</a:t>
            </a:r>
            <a:endParaRPr lang="pt-BR" b="0" dirty="0"/>
          </a:p>
        </p:txBody>
      </p:sp>
      <p:sp>
        <p:nvSpPr>
          <p:cNvPr id="101" name="AutoShape 31"/>
          <p:cNvSpPr>
            <a:spLocks noChangeArrowheads="1"/>
          </p:cNvSpPr>
          <p:nvPr/>
        </p:nvSpPr>
        <p:spPr bwMode="auto">
          <a:xfrm>
            <a:off x="1222557" y="2265722"/>
            <a:ext cx="575531" cy="323076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Manutenção</a:t>
            </a:r>
            <a:endParaRPr lang="en-US" b="0" dirty="0"/>
          </a:p>
          <a:p>
            <a:r>
              <a:rPr lang="en-US" b="0" dirty="0" err="1"/>
              <a:t>Predial</a:t>
            </a:r>
            <a:endParaRPr lang="pt-BR" b="0" dirty="0"/>
          </a:p>
        </p:txBody>
      </p:sp>
      <p:sp>
        <p:nvSpPr>
          <p:cNvPr id="102" name="AutoShape 31"/>
          <p:cNvSpPr>
            <a:spLocks noChangeArrowheads="1"/>
          </p:cNvSpPr>
          <p:nvPr/>
        </p:nvSpPr>
        <p:spPr bwMode="auto">
          <a:xfrm>
            <a:off x="1222557" y="2985802"/>
            <a:ext cx="575531" cy="323076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Manutenção</a:t>
            </a:r>
            <a:endParaRPr lang="en-US" b="0" dirty="0"/>
          </a:p>
          <a:p>
            <a:r>
              <a:rPr lang="en-US" b="0" dirty="0"/>
              <a:t> </a:t>
            </a:r>
            <a:r>
              <a:rPr lang="en-US" b="0" dirty="0" err="1"/>
              <a:t>Pátio</a:t>
            </a:r>
            <a:endParaRPr lang="pt-BR" b="0" dirty="0"/>
          </a:p>
        </p:txBody>
      </p:sp>
      <p:sp>
        <p:nvSpPr>
          <p:cNvPr id="105" name="AutoShape 15"/>
          <p:cNvSpPr>
            <a:spLocks noChangeArrowheads="1"/>
          </p:cNvSpPr>
          <p:nvPr/>
        </p:nvSpPr>
        <p:spPr bwMode="auto">
          <a:xfrm>
            <a:off x="7920910" y="2218958"/>
            <a:ext cx="465685" cy="37147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Apoioo</a:t>
            </a:r>
            <a:r>
              <a:rPr lang="en-US" b="0" dirty="0"/>
              <a:t> </a:t>
            </a:r>
          </a:p>
          <a:p>
            <a:r>
              <a:rPr lang="en-US" b="0" dirty="0"/>
              <a:t>Comercial/</a:t>
            </a:r>
          </a:p>
          <a:p>
            <a:r>
              <a:rPr lang="en-US" b="0" dirty="0"/>
              <a:t>Sac</a:t>
            </a:r>
            <a:endParaRPr lang="pt-BR" b="0" dirty="0"/>
          </a:p>
        </p:txBody>
      </p:sp>
      <p:sp>
        <p:nvSpPr>
          <p:cNvPr id="108" name="AutoShape 15"/>
          <p:cNvSpPr>
            <a:spLocks noChangeArrowheads="1"/>
          </p:cNvSpPr>
          <p:nvPr/>
        </p:nvSpPr>
        <p:spPr bwMode="auto">
          <a:xfrm>
            <a:off x="7922739" y="2637167"/>
            <a:ext cx="465685" cy="37147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Ecommerce</a:t>
            </a:r>
            <a:endParaRPr lang="pt-BR" b="0" dirty="0"/>
          </a:p>
        </p:txBody>
      </p:sp>
      <p:sp>
        <p:nvSpPr>
          <p:cNvPr id="111" name="AutoShape 97"/>
          <p:cNvSpPr>
            <a:spLocks noChangeArrowheads="1"/>
          </p:cNvSpPr>
          <p:nvPr/>
        </p:nvSpPr>
        <p:spPr bwMode="auto">
          <a:xfrm>
            <a:off x="7362353" y="1873795"/>
            <a:ext cx="485914" cy="361951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Staff</a:t>
            </a:r>
          </a:p>
          <a:p>
            <a:r>
              <a:rPr lang="en-US" b="0" dirty="0" err="1"/>
              <a:t>Técnico</a:t>
            </a:r>
            <a:r>
              <a:rPr lang="en-US" b="0" dirty="0"/>
              <a:t> </a:t>
            </a:r>
          </a:p>
          <a:p>
            <a:r>
              <a:rPr lang="en-US" b="0" dirty="0" err="1"/>
              <a:t>Comercial</a:t>
            </a:r>
            <a:endParaRPr lang="pt-BR" b="0" dirty="0"/>
          </a:p>
        </p:txBody>
      </p:sp>
      <p:sp>
        <p:nvSpPr>
          <p:cNvPr id="112" name="AutoShape 238"/>
          <p:cNvSpPr>
            <a:spLocks noChangeArrowheads="1"/>
          </p:cNvSpPr>
          <p:nvPr/>
        </p:nvSpPr>
        <p:spPr bwMode="auto">
          <a:xfrm>
            <a:off x="3620848" y="2625762"/>
            <a:ext cx="513193" cy="34452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Custos</a:t>
            </a:r>
            <a:r>
              <a:rPr lang="en-US" b="0" dirty="0"/>
              <a:t> e</a:t>
            </a:r>
          </a:p>
          <a:p>
            <a:r>
              <a:rPr lang="en-US" b="0" dirty="0" err="1"/>
              <a:t>Controles</a:t>
            </a:r>
            <a:endParaRPr lang="pt-BR" b="0" dirty="0"/>
          </a:p>
        </p:txBody>
      </p:sp>
      <p:sp>
        <p:nvSpPr>
          <p:cNvPr id="117" name="AutoShape 98"/>
          <p:cNvSpPr>
            <a:spLocks noChangeArrowheads="1"/>
          </p:cNvSpPr>
          <p:nvPr/>
        </p:nvSpPr>
        <p:spPr bwMode="auto">
          <a:xfrm>
            <a:off x="6794727" y="2275377"/>
            <a:ext cx="530505" cy="365125"/>
          </a:xfrm>
          <a:prstGeom prst="flowChartAlternateProcess">
            <a:avLst/>
          </a:prstGeom>
          <a:noFill/>
          <a:ln w="9525" cap="rnd">
            <a:solidFill>
              <a:schemeClr val="tx2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b="0" dirty="0"/>
              <a:t> </a:t>
            </a:r>
            <a:r>
              <a:rPr lang="en-US" b="0" dirty="0" err="1"/>
              <a:t>Distribuição</a:t>
            </a:r>
            <a:r>
              <a:rPr lang="en-US" b="0" dirty="0"/>
              <a:t>/</a:t>
            </a:r>
          </a:p>
          <a:p>
            <a:r>
              <a:rPr lang="en-US" b="0" dirty="0" err="1"/>
              <a:t>Representação</a:t>
            </a:r>
            <a:endParaRPr lang="en-US" b="0" dirty="0"/>
          </a:p>
          <a:p>
            <a:r>
              <a:rPr lang="en-US" b="0" dirty="0" err="1"/>
              <a:t>Comercial</a:t>
            </a:r>
            <a:endParaRPr lang="pt-BR" b="0" dirty="0"/>
          </a:p>
        </p:txBody>
      </p:sp>
      <p:sp>
        <p:nvSpPr>
          <p:cNvPr id="130" name="Line 45"/>
          <p:cNvSpPr>
            <a:spLocks noChangeShapeType="1"/>
          </p:cNvSpPr>
          <p:nvPr/>
        </p:nvSpPr>
        <p:spPr bwMode="auto">
          <a:xfrm>
            <a:off x="5767609" y="1686259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1" name="Line 45"/>
          <p:cNvSpPr>
            <a:spLocks noChangeShapeType="1"/>
          </p:cNvSpPr>
          <p:nvPr/>
        </p:nvSpPr>
        <p:spPr bwMode="auto">
          <a:xfrm>
            <a:off x="6405011" y="1679729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2" name="Line 45"/>
          <p:cNvSpPr>
            <a:spLocks noChangeShapeType="1"/>
          </p:cNvSpPr>
          <p:nvPr/>
        </p:nvSpPr>
        <p:spPr bwMode="auto">
          <a:xfrm>
            <a:off x="7035848" y="1718938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78" name="AutoShape 8"/>
          <p:cNvSpPr>
            <a:spLocks noChangeArrowheads="1"/>
          </p:cNvSpPr>
          <p:nvPr/>
        </p:nvSpPr>
        <p:spPr bwMode="auto">
          <a:xfrm>
            <a:off x="5472833" y="1353108"/>
            <a:ext cx="555388" cy="358774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err="1"/>
              <a:t>Comercial</a:t>
            </a:r>
            <a:endParaRPr lang="en-US" b="0" dirty="0"/>
          </a:p>
          <a:p>
            <a:pPr>
              <a:defRPr/>
            </a:pPr>
            <a:r>
              <a:rPr lang="en-US" b="0" dirty="0" err="1"/>
              <a:t>Nutrição</a:t>
            </a:r>
            <a:endParaRPr lang="pt-BR" b="0" dirty="0"/>
          </a:p>
        </p:txBody>
      </p:sp>
      <p:sp>
        <p:nvSpPr>
          <p:cNvPr id="53" name="AutoShape 20"/>
          <p:cNvSpPr>
            <a:spLocks noChangeArrowheads="1"/>
          </p:cNvSpPr>
          <p:nvPr/>
        </p:nvSpPr>
        <p:spPr bwMode="auto">
          <a:xfrm>
            <a:off x="6071948" y="1353817"/>
            <a:ext cx="651723" cy="378176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err="1"/>
              <a:t>Comercial</a:t>
            </a:r>
            <a:endParaRPr lang="en-US" b="0" dirty="0"/>
          </a:p>
          <a:p>
            <a:pPr>
              <a:defRPr/>
            </a:pPr>
            <a:r>
              <a:rPr lang="en-US" b="0" dirty="0" err="1"/>
              <a:t>Saúde</a:t>
            </a:r>
            <a:r>
              <a:rPr lang="en-US" b="0" dirty="0"/>
              <a:t> </a:t>
            </a:r>
            <a:r>
              <a:rPr lang="en-US" b="0" dirty="0" err="1"/>
              <a:t>Grandes</a:t>
            </a:r>
            <a:endParaRPr lang="pt-BR" b="0" dirty="0"/>
          </a:p>
        </p:txBody>
      </p:sp>
      <p:sp>
        <p:nvSpPr>
          <p:cNvPr id="115" name="AutoShape 20"/>
          <p:cNvSpPr>
            <a:spLocks noChangeArrowheads="1"/>
          </p:cNvSpPr>
          <p:nvPr/>
        </p:nvSpPr>
        <p:spPr bwMode="auto">
          <a:xfrm>
            <a:off x="6778322" y="1353108"/>
            <a:ext cx="509228" cy="381000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b="0" dirty="0" err="1"/>
              <a:t>Comercial</a:t>
            </a:r>
            <a:endParaRPr lang="en-US" b="0" dirty="0"/>
          </a:p>
          <a:p>
            <a:pPr>
              <a:defRPr/>
            </a:pPr>
            <a:r>
              <a:rPr lang="en-US" b="0" dirty="0" err="1"/>
              <a:t>Homeopet</a:t>
            </a:r>
            <a:endParaRPr lang="pt-BR" b="0" dirty="0"/>
          </a:p>
        </p:txBody>
      </p:sp>
      <p:sp>
        <p:nvSpPr>
          <p:cNvPr id="47" name="AutoShape 179"/>
          <p:cNvSpPr>
            <a:spLocks noChangeArrowheads="1"/>
          </p:cNvSpPr>
          <p:nvPr/>
        </p:nvSpPr>
        <p:spPr bwMode="auto">
          <a:xfrm>
            <a:off x="8460432" y="1834857"/>
            <a:ext cx="576064" cy="375418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Comunicação</a:t>
            </a:r>
            <a:endParaRPr lang="pt-BR" b="0" dirty="0"/>
          </a:p>
        </p:txBody>
      </p:sp>
      <p:sp>
        <p:nvSpPr>
          <p:cNvPr id="107" name="AutoShape 179"/>
          <p:cNvSpPr>
            <a:spLocks noChangeArrowheads="1"/>
          </p:cNvSpPr>
          <p:nvPr/>
        </p:nvSpPr>
        <p:spPr bwMode="auto">
          <a:xfrm>
            <a:off x="7342201" y="1356381"/>
            <a:ext cx="485914" cy="379701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Técnico </a:t>
            </a:r>
          </a:p>
          <a:p>
            <a:r>
              <a:rPr lang="pt-BR" b="0" dirty="0"/>
              <a:t>Comercial</a:t>
            </a:r>
          </a:p>
        </p:txBody>
      </p:sp>
      <p:sp>
        <p:nvSpPr>
          <p:cNvPr id="136" name="Line 18"/>
          <p:cNvSpPr>
            <a:spLocks noChangeShapeType="1"/>
          </p:cNvSpPr>
          <p:nvPr/>
        </p:nvSpPr>
        <p:spPr bwMode="auto">
          <a:xfrm>
            <a:off x="8748464" y="1690841"/>
            <a:ext cx="0" cy="110233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 b="0"/>
          </a:p>
        </p:txBody>
      </p:sp>
      <p:sp>
        <p:nvSpPr>
          <p:cNvPr id="135" name="AutoShape 179"/>
          <p:cNvSpPr>
            <a:spLocks noChangeArrowheads="1"/>
          </p:cNvSpPr>
          <p:nvPr/>
        </p:nvSpPr>
        <p:spPr bwMode="auto">
          <a:xfrm>
            <a:off x="8481557" y="1353108"/>
            <a:ext cx="564902" cy="379701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MKT</a:t>
            </a:r>
          </a:p>
          <a:p>
            <a:r>
              <a:rPr lang="pt-BR" b="0" dirty="0"/>
              <a:t>Comunic. </a:t>
            </a:r>
            <a:r>
              <a:rPr lang="pt-BR" b="0" dirty="0" err="1"/>
              <a:t>Publ</a:t>
            </a:r>
            <a:r>
              <a:rPr lang="pt-BR" b="0" dirty="0"/>
              <a:t>. </a:t>
            </a:r>
          </a:p>
          <a:p>
            <a:r>
              <a:rPr lang="pt-BR" b="0" dirty="0"/>
              <a:t>e Propaganda</a:t>
            </a:r>
          </a:p>
        </p:txBody>
      </p:sp>
      <p:sp>
        <p:nvSpPr>
          <p:cNvPr id="137" name="AutoShape 97"/>
          <p:cNvSpPr>
            <a:spLocks noChangeArrowheads="1"/>
          </p:cNvSpPr>
          <p:nvPr/>
        </p:nvSpPr>
        <p:spPr bwMode="auto">
          <a:xfrm>
            <a:off x="8469497" y="2671619"/>
            <a:ext cx="564902" cy="315366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Controle</a:t>
            </a:r>
            <a:r>
              <a:rPr lang="en-US" b="0" dirty="0"/>
              <a:t> </a:t>
            </a:r>
          </a:p>
          <a:p>
            <a:r>
              <a:rPr lang="en-US" b="0" dirty="0" err="1"/>
              <a:t>Materiall</a:t>
            </a:r>
            <a:r>
              <a:rPr lang="en-US" b="0" dirty="0"/>
              <a:t> </a:t>
            </a:r>
          </a:p>
          <a:p>
            <a:r>
              <a:rPr lang="en-US" b="0" dirty="0" err="1"/>
              <a:t>Promocional</a:t>
            </a:r>
            <a:endParaRPr lang="pt-BR" b="0" dirty="0"/>
          </a:p>
        </p:txBody>
      </p:sp>
      <p:sp>
        <p:nvSpPr>
          <p:cNvPr id="92" name="AutoShape 35"/>
          <p:cNvSpPr>
            <a:spLocks noChangeArrowheads="1"/>
          </p:cNvSpPr>
          <p:nvPr/>
        </p:nvSpPr>
        <p:spPr bwMode="auto">
          <a:xfrm>
            <a:off x="610145" y="4421116"/>
            <a:ext cx="577479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Carga</a:t>
            </a:r>
            <a:r>
              <a:rPr lang="en-US" b="0" dirty="0"/>
              <a:t>/</a:t>
            </a:r>
          </a:p>
          <a:p>
            <a:r>
              <a:rPr lang="en-US" b="0" dirty="0" err="1"/>
              <a:t>Descarga</a:t>
            </a:r>
            <a:endParaRPr lang="pt-BR" b="0" dirty="0"/>
          </a:p>
        </p:txBody>
      </p:sp>
      <p:sp>
        <p:nvSpPr>
          <p:cNvPr id="95" name="AutoShape 38"/>
          <p:cNvSpPr>
            <a:spLocks noChangeArrowheads="1"/>
          </p:cNvSpPr>
          <p:nvPr/>
        </p:nvSpPr>
        <p:spPr bwMode="auto">
          <a:xfrm>
            <a:off x="43029" y="3726959"/>
            <a:ext cx="545348" cy="2889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Controle</a:t>
            </a:r>
            <a:endParaRPr lang="en-US" b="0" dirty="0"/>
          </a:p>
          <a:p>
            <a:r>
              <a:rPr lang="en-US" b="0" dirty="0" err="1"/>
              <a:t>Qualidade</a:t>
            </a:r>
            <a:endParaRPr lang="en-US" b="0" dirty="0"/>
          </a:p>
        </p:txBody>
      </p:sp>
      <p:sp>
        <p:nvSpPr>
          <p:cNvPr id="122" name="AutoShape 31"/>
          <p:cNvSpPr>
            <a:spLocks noChangeArrowheads="1"/>
          </p:cNvSpPr>
          <p:nvPr/>
        </p:nvSpPr>
        <p:spPr bwMode="auto">
          <a:xfrm>
            <a:off x="1222557" y="2625762"/>
            <a:ext cx="575531" cy="323076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Manutenção</a:t>
            </a:r>
            <a:endParaRPr lang="en-US" b="0" dirty="0"/>
          </a:p>
          <a:p>
            <a:r>
              <a:rPr lang="en-US" b="0" dirty="0" err="1"/>
              <a:t>Máquinas</a:t>
            </a:r>
            <a:endParaRPr lang="en-US" b="0" dirty="0"/>
          </a:p>
          <a:p>
            <a:r>
              <a:rPr lang="en-US" b="0" dirty="0"/>
              <a:t>/</a:t>
            </a:r>
            <a:r>
              <a:rPr lang="en-US" b="0" dirty="0" err="1"/>
              <a:t>Equipamentos</a:t>
            </a:r>
            <a:endParaRPr lang="pt-BR" b="0" dirty="0"/>
          </a:p>
        </p:txBody>
      </p:sp>
      <p:sp>
        <p:nvSpPr>
          <p:cNvPr id="89" name="Line 18"/>
          <p:cNvSpPr>
            <a:spLocks noChangeShapeType="1"/>
          </p:cNvSpPr>
          <p:nvPr/>
        </p:nvSpPr>
        <p:spPr bwMode="auto">
          <a:xfrm>
            <a:off x="8172400" y="1711800"/>
            <a:ext cx="0" cy="110233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 b="0"/>
          </a:p>
        </p:txBody>
      </p:sp>
      <p:sp>
        <p:nvSpPr>
          <p:cNvPr id="3" name="AutoShape 38">
            <a:extLst>
              <a:ext uri="{FF2B5EF4-FFF2-40B4-BE49-F238E27FC236}">
                <a16:creationId xmlns:a16="http://schemas.microsoft.com/office/drawing/2014/main" id="{21A486B7-8587-B8FB-8D8E-A3EB22BABC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759" y="4084057"/>
            <a:ext cx="545348" cy="28892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Controle</a:t>
            </a:r>
            <a:endParaRPr lang="en-US" b="0" dirty="0"/>
          </a:p>
          <a:p>
            <a:r>
              <a:rPr lang="en-US" b="0" dirty="0" err="1"/>
              <a:t>Qualidade</a:t>
            </a:r>
            <a:endParaRPr lang="en-US" b="0" dirty="0"/>
          </a:p>
        </p:txBody>
      </p:sp>
      <p:sp>
        <p:nvSpPr>
          <p:cNvPr id="2" name="AutoShape 238">
            <a:extLst>
              <a:ext uri="{FF2B5EF4-FFF2-40B4-BE49-F238E27FC236}">
                <a16:creationId xmlns:a16="http://schemas.microsoft.com/office/drawing/2014/main" id="{CF568CE0-FCF2-9A8D-1DBB-FF9746FAD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9181" y="3007822"/>
            <a:ext cx="542081" cy="308905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Orçamento</a:t>
            </a:r>
            <a:endParaRPr lang="pt-BR" b="0" dirty="0"/>
          </a:p>
        </p:txBody>
      </p:sp>
      <p:sp>
        <p:nvSpPr>
          <p:cNvPr id="30" name="AutoShape 117"/>
          <p:cNvSpPr>
            <a:spLocks noChangeArrowheads="1"/>
          </p:cNvSpPr>
          <p:nvPr/>
        </p:nvSpPr>
        <p:spPr bwMode="auto">
          <a:xfrm>
            <a:off x="1928624" y="1860653"/>
            <a:ext cx="512234" cy="358305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Recrutamento</a:t>
            </a:r>
          </a:p>
          <a:p>
            <a:r>
              <a:rPr lang="pt-BR" b="0" dirty="0"/>
              <a:t> e</a:t>
            </a:r>
          </a:p>
          <a:p>
            <a:r>
              <a:rPr lang="pt-BR" b="0" dirty="0"/>
              <a:t>Seleção</a:t>
            </a:r>
          </a:p>
        </p:txBody>
      </p:sp>
      <p:sp>
        <p:nvSpPr>
          <p:cNvPr id="6" name="AutoShape 240">
            <a:extLst>
              <a:ext uri="{FF2B5EF4-FFF2-40B4-BE49-F238E27FC236}">
                <a16:creationId xmlns:a16="http://schemas.microsoft.com/office/drawing/2014/main" id="{0CBFCA34-9ABC-E022-3B17-6951A789E7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2571" y="2265722"/>
            <a:ext cx="616491" cy="324477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Desenvolvimento</a:t>
            </a:r>
            <a:endParaRPr lang="en-US" b="0" dirty="0"/>
          </a:p>
        </p:txBody>
      </p:sp>
      <p:sp>
        <p:nvSpPr>
          <p:cNvPr id="125" name="AutoShape 60"/>
          <p:cNvSpPr>
            <a:spLocks noChangeArrowheads="1"/>
          </p:cNvSpPr>
          <p:nvPr/>
        </p:nvSpPr>
        <p:spPr bwMode="auto">
          <a:xfrm>
            <a:off x="2483768" y="1356994"/>
            <a:ext cx="495533" cy="389847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Compliance</a:t>
            </a:r>
          </a:p>
        </p:txBody>
      </p:sp>
      <p:sp>
        <p:nvSpPr>
          <p:cNvPr id="140" name="AutoShape 60"/>
          <p:cNvSpPr>
            <a:spLocks noChangeArrowheads="1"/>
          </p:cNvSpPr>
          <p:nvPr/>
        </p:nvSpPr>
        <p:spPr bwMode="auto">
          <a:xfrm>
            <a:off x="1922814" y="1346192"/>
            <a:ext cx="520210" cy="39471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Recursos </a:t>
            </a:r>
          </a:p>
          <a:p>
            <a:r>
              <a:rPr lang="pt-BR" b="0" dirty="0"/>
              <a:t>Humanos</a:t>
            </a:r>
          </a:p>
        </p:txBody>
      </p:sp>
      <p:sp>
        <p:nvSpPr>
          <p:cNvPr id="8" name="AutoShape 118">
            <a:extLst>
              <a:ext uri="{FF2B5EF4-FFF2-40B4-BE49-F238E27FC236}">
                <a16:creationId xmlns:a16="http://schemas.microsoft.com/office/drawing/2014/main" id="{F10C5EB4-7E66-14EA-4863-E94723924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520" y="2999704"/>
            <a:ext cx="520070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Segurança</a:t>
            </a:r>
          </a:p>
          <a:p>
            <a:r>
              <a:rPr lang="pt-BR" b="0" dirty="0"/>
              <a:t>Trabalho</a:t>
            </a:r>
          </a:p>
        </p:txBody>
      </p:sp>
      <p:sp>
        <p:nvSpPr>
          <p:cNvPr id="9" name="AutoShape 118">
            <a:extLst>
              <a:ext uri="{FF2B5EF4-FFF2-40B4-BE49-F238E27FC236}">
                <a16:creationId xmlns:a16="http://schemas.microsoft.com/office/drawing/2014/main" id="{E36EC50F-07D9-89A6-3BB2-388DFB474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0519" y="3350722"/>
            <a:ext cx="520070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Portaria</a:t>
            </a:r>
          </a:p>
        </p:txBody>
      </p:sp>
      <p:sp>
        <p:nvSpPr>
          <p:cNvPr id="10" name="AutoShape 64">
            <a:extLst>
              <a:ext uri="{FF2B5EF4-FFF2-40B4-BE49-F238E27FC236}">
                <a16:creationId xmlns:a16="http://schemas.microsoft.com/office/drawing/2014/main" id="{A306DF9A-E95C-6472-CC1B-E52D5D876E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5" y="3017923"/>
            <a:ext cx="477124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sz="1200" b="0" dirty="0">
                <a:solidFill>
                  <a:srgbClr val="FF0000"/>
                </a:solidFill>
              </a:rPr>
              <a:t>*</a:t>
            </a:r>
            <a:r>
              <a:rPr lang="pt-BR" b="0" dirty="0"/>
              <a:t>Jurídico</a:t>
            </a:r>
          </a:p>
        </p:txBody>
      </p:sp>
      <p:sp>
        <p:nvSpPr>
          <p:cNvPr id="12" name="Line 45">
            <a:extLst>
              <a:ext uri="{FF2B5EF4-FFF2-40B4-BE49-F238E27FC236}">
                <a16:creationId xmlns:a16="http://schemas.microsoft.com/office/drawing/2014/main" id="{40D736C8-5445-78E4-B5DA-2850F5A2E9A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75855" y="1693124"/>
            <a:ext cx="9281" cy="180671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3" name="Line 45">
            <a:extLst>
              <a:ext uri="{FF2B5EF4-FFF2-40B4-BE49-F238E27FC236}">
                <a16:creationId xmlns:a16="http://schemas.microsoft.com/office/drawing/2014/main" id="{93B5FC57-1E62-29E7-EE91-DE8683D13D7B}"/>
              </a:ext>
            </a:extLst>
          </p:cNvPr>
          <p:cNvSpPr>
            <a:spLocks noChangeShapeType="1"/>
          </p:cNvSpPr>
          <p:nvPr/>
        </p:nvSpPr>
        <p:spPr bwMode="auto">
          <a:xfrm>
            <a:off x="3851920" y="1711800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4" name="Line 45">
            <a:extLst>
              <a:ext uri="{FF2B5EF4-FFF2-40B4-BE49-F238E27FC236}">
                <a16:creationId xmlns:a16="http://schemas.microsoft.com/office/drawing/2014/main" id="{A2424952-068B-2607-63EF-56BEE41E857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27984" y="1740549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5" name="Line 45">
            <a:extLst>
              <a:ext uri="{FF2B5EF4-FFF2-40B4-BE49-F238E27FC236}">
                <a16:creationId xmlns:a16="http://schemas.microsoft.com/office/drawing/2014/main" id="{BE9F1209-30CC-4855-590D-93007E7DA87B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4048" y="1722119"/>
            <a:ext cx="0" cy="215900"/>
          </a:xfrm>
          <a:prstGeom prst="line">
            <a:avLst/>
          </a:prstGeom>
          <a:noFill/>
          <a:ln w="19050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endParaRPr lang="pt-BR"/>
          </a:p>
        </p:txBody>
      </p:sp>
      <p:sp>
        <p:nvSpPr>
          <p:cNvPr id="126" name="AutoShape 60"/>
          <p:cNvSpPr>
            <a:spLocks noChangeArrowheads="1"/>
          </p:cNvSpPr>
          <p:nvPr/>
        </p:nvSpPr>
        <p:spPr bwMode="auto">
          <a:xfrm>
            <a:off x="3022217" y="1349207"/>
            <a:ext cx="520210" cy="397559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Contabilidade/</a:t>
            </a:r>
          </a:p>
          <a:p>
            <a:r>
              <a:rPr lang="pt-BR" b="0" dirty="0"/>
              <a:t>Patrimônio</a:t>
            </a:r>
          </a:p>
        </p:txBody>
      </p:sp>
      <p:sp>
        <p:nvSpPr>
          <p:cNvPr id="28" name="AutoShape 60"/>
          <p:cNvSpPr>
            <a:spLocks noChangeArrowheads="1"/>
          </p:cNvSpPr>
          <p:nvPr/>
        </p:nvSpPr>
        <p:spPr bwMode="auto">
          <a:xfrm>
            <a:off x="3591489" y="1346921"/>
            <a:ext cx="550925" cy="407338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Financeiro/ </a:t>
            </a:r>
          </a:p>
          <a:p>
            <a:r>
              <a:rPr lang="pt-BR" b="0" dirty="0"/>
              <a:t>Controladoria</a:t>
            </a:r>
          </a:p>
        </p:txBody>
      </p:sp>
      <p:sp>
        <p:nvSpPr>
          <p:cNvPr id="68" name="AutoShape 240"/>
          <p:cNvSpPr>
            <a:spLocks noChangeArrowheads="1"/>
          </p:cNvSpPr>
          <p:nvPr/>
        </p:nvSpPr>
        <p:spPr bwMode="auto">
          <a:xfrm>
            <a:off x="3591960" y="1862640"/>
            <a:ext cx="542081" cy="347634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Contas</a:t>
            </a:r>
            <a:r>
              <a:rPr lang="en-US" b="0" dirty="0"/>
              <a:t> a</a:t>
            </a:r>
          </a:p>
          <a:p>
            <a:r>
              <a:rPr lang="en-US" b="0" dirty="0" err="1"/>
              <a:t>Pagar</a:t>
            </a:r>
            <a:r>
              <a:rPr lang="en-US" b="0" dirty="0"/>
              <a:t>/</a:t>
            </a:r>
            <a:r>
              <a:rPr lang="en-US" b="0" dirty="0" err="1"/>
              <a:t>Receber</a:t>
            </a:r>
            <a:endParaRPr lang="en-US" b="0" dirty="0"/>
          </a:p>
        </p:txBody>
      </p:sp>
      <p:sp>
        <p:nvSpPr>
          <p:cNvPr id="138" name="AutoShape 60"/>
          <p:cNvSpPr>
            <a:spLocks noChangeArrowheads="1"/>
          </p:cNvSpPr>
          <p:nvPr/>
        </p:nvSpPr>
        <p:spPr bwMode="auto">
          <a:xfrm>
            <a:off x="4196404" y="1356919"/>
            <a:ext cx="448670" cy="389847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Transporte</a:t>
            </a:r>
          </a:p>
        </p:txBody>
      </p:sp>
      <p:sp>
        <p:nvSpPr>
          <p:cNvPr id="27" name="AutoShape 68"/>
          <p:cNvSpPr>
            <a:spLocks noChangeArrowheads="1"/>
          </p:cNvSpPr>
          <p:nvPr/>
        </p:nvSpPr>
        <p:spPr bwMode="auto">
          <a:xfrm>
            <a:off x="4196854" y="1860653"/>
            <a:ext cx="470759" cy="347634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Frete/</a:t>
            </a:r>
          </a:p>
          <a:p>
            <a:r>
              <a:rPr lang="pt-BR" b="0" dirty="0"/>
              <a:t>Frota</a:t>
            </a:r>
          </a:p>
        </p:txBody>
      </p:sp>
      <p:sp>
        <p:nvSpPr>
          <p:cNvPr id="139" name="AutoShape 60"/>
          <p:cNvSpPr>
            <a:spLocks noChangeArrowheads="1"/>
          </p:cNvSpPr>
          <p:nvPr/>
        </p:nvSpPr>
        <p:spPr bwMode="auto">
          <a:xfrm>
            <a:off x="4687979" y="1347675"/>
            <a:ext cx="652169" cy="389847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Tecnologia </a:t>
            </a:r>
          </a:p>
          <a:p>
            <a:r>
              <a:rPr lang="pt-BR" b="0" dirty="0"/>
              <a:t>Informação</a:t>
            </a:r>
          </a:p>
        </p:txBody>
      </p:sp>
      <p:sp>
        <p:nvSpPr>
          <p:cNvPr id="98" name="AutoShape 240"/>
          <p:cNvSpPr>
            <a:spLocks noChangeArrowheads="1"/>
          </p:cNvSpPr>
          <p:nvPr/>
        </p:nvSpPr>
        <p:spPr bwMode="auto">
          <a:xfrm>
            <a:off x="4717559" y="1865535"/>
            <a:ext cx="622589" cy="342751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 err="1"/>
              <a:t>Manutenção</a:t>
            </a:r>
            <a:r>
              <a:rPr lang="en-US" b="0" dirty="0"/>
              <a:t>/</a:t>
            </a:r>
          </a:p>
          <a:p>
            <a:r>
              <a:rPr lang="en-US" b="0" dirty="0" err="1"/>
              <a:t>Atendimento</a:t>
            </a:r>
            <a:endParaRPr lang="en-US" b="0" dirty="0"/>
          </a:p>
          <a:p>
            <a:r>
              <a:rPr lang="en-US" b="0" dirty="0"/>
              <a:t> </a:t>
            </a:r>
            <a:r>
              <a:rPr lang="en-US" b="0" dirty="0" err="1"/>
              <a:t>Usuários</a:t>
            </a:r>
            <a:endParaRPr lang="en-US" b="0" dirty="0"/>
          </a:p>
        </p:txBody>
      </p:sp>
      <p:sp>
        <p:nvSpPr>
          <p:cNvPr id="118" name="AutoShape 99"/>
          <p:cNvSpPr>
            <a:spLocks noChangeArrowheads="1"/>
          </p:cNvSpPr>
          <p:nvPr/>
        </p:nvSpPr>
        <p:spPr bwMode="auto">
          <a:xfrm>
            <a:off x="6795339" y="1853088"/>
            <a:ext cx="533278" cy="3810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Staff</a:t>
            </a:r>
          </a:p>
          <a:p>
            <a:r>
              <a:rPr lang="en-US" b="0" dirty="0" err="1"/>
              <a:t>Comercial</a:t>
            </a:r>
            <a:r>
              <a:rPr lang="en-US" b="0" dirty="0"/>
              <a:t> </a:t>
            </a:r>
          </a:p>
          <a:p>
            <a:r>
              <a:rPr lang="en-US" b="0" dirty="0" err="1"/>
              <a:t>Homeopet</a:t>
            </a:r>
            <a:endParaRPr lang="pt-BR" b="0" dirty="0"/>
          </a:p>
        </p:txBody>
      </p:sp>
      <p:sp>
        <p:nvSpPr>
          <p:cNvPr id="64" name="AutoShape 24"/>
          <p:cNvSpPr>
            <a:spLocks noChangeArrowheads="1"/>
          </p:cNvSpPr>
          <p:nvPr/>
        </p:nvSpPr>
        <p:spPr bwMode="auto">
          <a:xfrm>
            <a:off x="5476109" y="1873969"/>
            <a:ext cx="575692" cy="318012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Staff</a:t>
            </a:r>
          </a:p>
          <a:p>
            <a:r>
              <a:rPr lang="en-US" b="0" dirty="0" err="1"/>
              <a:t>Comercial</a:t>
            </a:r>
            <a:endParaRPr lang="en-US" b="0" dirty="0"/>
          </a:p>
          <a:p>
            <a:r>
              <a:rPr lang="en-US" b="0" dirty="0" err="1"/>
              <a:t>Nutrição</a:t>
            </a:r>
            <a:endParaRPr lang="pt-BR" b="0" dirty="0"/>
          </a:p>
        </p:txBody>
      </p:sp>
      <p:sp>
        <p:nvSpPr>
          <p:cNvPr id="142" name="AutoShape 179"/>
          <p:cNvSpPr>
            <a:spLocks noChangeArrowheads="1"/>
          </p:cNvSpPr>
          <p:nvPr/>
        </p:nvSpPr>
        <p:spPr bwMode="auto">
          <a:xfrm>
            <a:off x="7911879" y="1349930"/>
            <a:ext cx="485914" cy="379701"/>
          </a:xfrm>
          <a:prstGeom prst="flowChartAlternateProcess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 Apoio Interno </a:t>
            </a:r>
          </a:p>
          <a:p>
            <a:r>
              <a:rPr lang="pt-BR" b="0" dirty="0"/>
              <a:t>Comercial</a:t>
            </a:r>
          </a:p>
        </p:txBody>
      </p:sp>
      <p:sp>
        <p:nvSpPr>
          <p:cNvPr id="51" name="AutoShape 99"/>
          <p:cNvSpPr>
            <a:spLocks noChangeArrowheads="1"/>
          </p:cNvSpPr>
          <p:nvPr/>
        </p:nvSpPr>
        <p:spPr bwMode="auto">
          <a:xfrm>
            <a:off x="6085080" y="1846298"/>
            <a:ext cx="651540" cy="381000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Staff</a:t>
            </a:r>
          </a:p>
          <a:p>
            <a:r>
              <a:rPr lang="en-US" b="0" dirty="0" err="1"/>
              <a:t>Comercial</a:t>
            </a:r>
            <a:r>
              <a:rPr lang="en-US" b="0" dirty="0"/>
              <a:t> </a:t>
            </a:r>
          </a:p>
          <a:p>
            <a:r>
              <a:rPr lang="en-US" b="0" dirty="0" err="1"/>
              <a:t>Saúde</a:t>
            </a:r>
            <a:r>
              <a:rPr lang="en-US" b="0" dirty="0"/>
              <a:t> </a:t>
            </a:r>
            <a:r>
              <a:rPr lang="en-US" b="0" dirty="0" err="1"/>
              <a:t>Grandes</a:t>
            </a:r>
            <a:endParaRPr lang="pt-BR" b="0" dirty="0"/>
          </a:p>
        </p:txBody>
      </p:sp>
      <p:sp>
        <p:nvSpPr>
          <p:cNvPr id="90" name="AutoShape 238">
            <a:extLst>
              <a:ext uri="{FF2B5EF4-FFF2-40B4-BE49-F238E27FC236}">
                <a16:creationId xmlns:a16="http://schemas.microsoft.com/office/drawing/2014/main" id="{AC8F3BD7-1B56-47B3-A29F-CF3CAB06F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7780" y="1872129"/>
            <a:ext cx="481020" cy="319852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b="0" dirty="0"/>
              <a:t>ESG</a:t>
            </a:r>
          </a:p>
        </p:txBody>
      </p:sp>
      <p:sp>
        <p:nvSpPr>
          <p:cNvPr id="91" name="AutoShape 64">
            <a:extLst>
              <a:ext uri="{FF2B5EF4-FFF2-40B4-BE49-F238E27FC236}">
                <a16:creationId xmlns:a16="http://schemas.microsoft.com/office/drawing/2014/main" id="{CF5AE0DE-76E7-46DF-BA87-08FC3A9B7C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2651" y="3389804"/>
            <a:ext cx="477124" cy="3048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sz="1200" b="0" dirty="0">
                <a:solidFill>
                  <a:srgbClr val="FF0000"/>
                </a:solidFill>
              </a:rPr>
              <a:t>*</a:t>
            </a:r>
            <a:r>
              <a:rPr lang="pt-BR" b="0" dirty="0"/>
              <a:t>Contábil</a:t>
            </a:r>
          </a:p>
        </p:txBody>
      </p:sp>
      <p:sp>
        <p:nvSpPr>
          <p:cNvPr id="93" name="AutoShape 68">
            <a:extLst>
              <a:ext uri="{FF2B5EF4-FFF2-40B4-BE49-F238E27FC236}">
                <a16:creationId xmlns:a16="http://schemas.microsoft.com/office/drawing/2014/main" id="{125F901E-2513-4C1D-85C9-BCB1744F3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302" y="2257560"/>
            <a:ext cx="470759" cy="347634"/>
          </a:xfrm>
          <a:prstGeom prst="flowChartAlternateProcess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 err="1"/>
              <a:t>Logísica</a:t>
            </a:r>
            <a:endParaRPr lang="pt-BR" b="0" dirty="0"/>
          </a:p>
        </p:txBody>
      </p:sp>
      <p:sp>
        <p:nvSpPr>
          <p:cNvPr id="97" name="AutoShape 65">
            <a:extLst>
              <a:ext uri="{FF2B5EF4-FFF2-40B4-BE49-F238E27FC236}">
                <a16:creationId xmlns:a16="http://schemas.microsoft.com/office/drawing/2014/main" id="{E60DF4C4-30F8-4B9C-AC4C-0CD7A9AD9A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4714" y="2240759"/>
            <a:ext cx="491562" cy="340744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defPPr>
              <a:defRPr lang="pt-BR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ctr" rtl="0" fontAlgn="base">
              <a:spcBef>
                <a:spcPct val="0"/>
              </a:spcBef>
              <a:spcAft>
                <a:spcPct val="0"/>
              </a:spcAft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600" b="1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pt-BR" b="0" dirty="0"/>
              <a:t>Fiscal</a:t>
            </a:r>
          </a:p>
        </p:txBody>
      </p:sp>
    </p:spTree>
    <p:extLst>
      <p:ext uri="{BB962C8B-B14F-4D97-AF65-F5344CB8AC3E}">
        <p14:creationId xmlns:p14="http://schemas.microsoft.com/office/powerpoint/2010/main" val="230498820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17160</TotalTime>
  <Words>182</Words>
  <Application>Microsoft Office PowerPoint</Application>
  <PresentationFormat>Apresentação na tela (4:3)</PresentationFormat>
  <Paragraphs>127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real</dc:creator>
  <cp:lastModifiedBy>Real</cp:lastModifiedBy>
  <cp:revision>74</cp:revision>
  <cp:lastPrinted>2023-04-05T09:11:56Z</cp:lastPrinted>
  <dcterms:created xsi:type="dcterms:W3CDTF">2014-11-07T13:52:27Z</dcterms:created>
  <dcterms:modified xsi:type="dcterms:W3CDTF">2025-01-04T13:18:14Z</dcterms:modified>
</cp:coreProperties>
</file>